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56" r:id="rId3"/>
    <p:sldId id="259" r:id="rId4"/>
    <p:sldId id="280" r:id="rId5"/>
    <p:sldId id="260" r:id="rId6"/>
    <p:sldId id="261" r:id="rId7"/>
    <p:sldId id="281" r:id="rId8"/>
    <p:sldId id="262" r:id="rId9"/>
    <p:sldId id="263" r:id="rId10"/>
    <p:sldId id="265" r:id="rId11"/>
    <p:sldId id="267" r:id="rId12"/>
    <p:sldId id="282" r:id="rId13"/>
    <p:sldId id="283" r:id="rId14"/>
    <p:sldId id="284" r:id="rId15"/>
    <p:sldId id="266" r:id="rId16"/>
    <p:sldId id="286" r:id="rId17"/>
    <p:sldId id="287" r:id="rId18"/>
    <p:sldId id="288" r:id="rId19"/>
    <p:sldId id="285" r:id="rId20"/>
    <p:sldId id="27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4A7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7" autoAdjust="0"/>
  </p:normalViewPr>
  <p:slideViewPr>
    <p:cSldViewPr snapToGrid="0">
      <p:cViewPr varScale="1">
        <p:scale>
          <a:sx n="58" d="100"/>
          <a:sy n="58" d="100"/>
        </p:scale>
        <p:origin x="9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01BD9-4243-4367-977C-650CCA5948FB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CFBAA-4F33-4BF6-B348-50D59E4A3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485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667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664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844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3EF24-62B6-8B2D-8A11-B6FB026AC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8BEC38-8028-FD8B-3194-A8AF7091C0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1D8D3F-96B1-4770-79C5-CF212A70B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71C40E-7772-C1BF-020E-1FBF2F209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811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A84D2-6F3E-3278-0D55-2E79C84A8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610511-2AEB-FAAA-55F9-661191C83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880882-4527-3A01-65A0-95F5B4266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F8620C-0C52-ED06-BEE6-A6C037A08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884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19847-ABF0-B542-3AB4-74937555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4F57CA-B1DD-66B0-B759-D612A2ABA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4F6865-E855-F513-6645-455A473E2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B49970-D9DE-C96A-DBBB-8AF8529C75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0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742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32B1B-2CD6-4DCE-7ECB-529BC585E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30B1EB-E8D9-E232-1A6C-07BF06A2B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1DD23A-72FB-04D7-C6D9-1243901E0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AF993B-088B-8D1A-546C-F8BCB8A2C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07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5DBA-B644-0A1C-682A-0EB592FA0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5CF681-89AA-DDF5-DC98-F0FD5C9F6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B21FDB-87D7-C91E-6FEE-687AD3E37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6BAA21-F014-1B07-2AA1-DC9758D6F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6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1098D-3571-C7B2-80BE-844A10AEE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938CF2-51CE-082B-3EF8-72F73D69A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E499D4-6DBC-3A21-96A6-BC6649E6D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2CEA1B-CDD5-01C3-3E40-2150D558F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994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EFB7D-EFD8-5791-EB80-7A4B24D9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B3E26C-2D50-3677-E6E0-E263CBCA8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6DF383-92CD-6A3D-15E6-44A43DE0A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468C1-B339-5AFE-6D73-F522DB2AD9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10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196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43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372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E796A-6F37-0A81-4281-DF4BE0FE5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51D2BA-3DB6-96F4-003F-9B251EE41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DAA381-E824-72EE-BC76-EDA41AA83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335B13-050B-AAA4-00B1-32EB5CC6A3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340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004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7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786CC-4FFA-CD61-E743-D83DACA4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AB74B5-EBFE-C907-364D-F532FB6FE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AA56EF-3E31-478C-FDAA-3C92C16CF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2F601B-CABC-DB1D-A669-5203022F73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920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419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62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0C721-00F0-49A5-8986-DFDB39C600B4}" type="datetimeFigureOut">
              <a:rPr lang="zh-CN" altLang="en-US" smtClean="0"/>
              <a:t>2025-11-08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1085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880915" y="0"/>
            <a:ext cx="31108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>
            <a:off x="2390481" y="3429000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/>
        </p:nvCxnSpPr>
        <p:spPr>
          <a:xfrm>
            <a:off x="2390481" y="5079845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287435" y="3575099"/>
            <a:ext cx="7617131" cy="1421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800" b="1" baseline="30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U-net: a dual-path U-net with rich information interaction for medical image segmentation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99621" y="5162728"/>
            <a:ext cx="4392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Medical Image Analysis,2024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034282" y="649462"/>
            <a:ext cx="2123437" cy="2123436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2000">
                <a:srgbClr val="FFFFFF"/>
              </a:gs>
              <a:gs pos="100000">
                <a:srgbClr val="0070C0">
                  <a:tint val="0"/>
                </a:srgbClr>
              </a:gs>
            </a:gsLst>
            <a:lin ang="2700000" scaled="1"/>
            <a:tileRect/>
          </a:gradFill>
          <a:ln w="73025" cap="flat" cmpd="sng" algn="ctr">
            <a:solidFill>
              <a:srgbClr val="F2F2F2"/>
            </a:solidFill>
            <a:prstDash val="solid"/>
          </a:ln>
          <a:effectLst>
            <a:outerShdw blurRad="190500" dist="254000" dir="2699985" rotWithShape="0">
              <a:scrgbClr r="0" g="0" b="0">
                <a:alpha val="23000"/>
              </a:scrgbClr>
            </a:outerShdw>
          </a:effectLst>
        </p:spPr>
        <p:txBody>
          <a:bodyPr rtlCol="0" anchor="ctr"/>
          <a:lstStyle/>
          <a:p>
            <a:pPr algn="ctr" defTabSz="1088390">
              <a:defRPr/>
            </a:pPr>
            <a:endParaRPr lang="zh-CN" altLang="en-US" sz="3200" kern="0">
              <a:solidFill>
                <a:srgbClr val="000000"/>
              </a:solidFill>
              <a:latin typeface="Impact"/>
              <a:ea typeface="方正姚体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227" y="746331"/>
            <a:ext cx="2005547" cy="20055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D597CE8-9164-4DF1-8314-7D6D56D62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922718"/>
              </p:ext>
            </p:extLst>
          </p:nvPr>
        </p:nvGraphicFramePr>
        <p:xfrm>
          <a:off x="732152" y="2451518"/>
          <a:ext cx="10727695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539">
                  <a:extLst>
                    <a:ext uri="{9D8B030D-6E8A-4147-A177-3AD203B41FA5}">
                      <a16:colId xmlns:a16="http://schemas.microsoft.com/office/drawing/2014/main" val="573245041"/>
                    </a:ext>
                  </a:extLst>
                </a:gridCol>
                <a:gridCol w="2145539">
                  <a:extLst>
                    <a:ext uri="{9D8B030D-6E8A-4147-A177-3AD203B41FA5}">
                      <a16:colId xmlns:a16="http://schemas.microsoft.com/office/drawing/2014/main" val="1369524992"/>
                    </a:ext>
                  </a:extLst>
                </a:gridCol>
                <a:gridCol w="2754678">
                  <a:extLst>
                    <a:ext uri="{9D8B030D-6E8A-4147-A177-3AD203B41FA5}">
                      <a16:colId xmlns:a16="http://schemas.microsoft.com/office/drawing/2014/main" val="3881493426"/>
                    </a:ext>
                  </a:extLst>
                </a:gridCol>
                <a:gridCol w="1883885">
                  <a:extLst>
                    <a:ext uri="{9D8B030D-6E8A-4147-A177-3AD203B41FA5}">
                      <a16:colId xmlns:a16="http://schemas.microsoft.com/office/drawing/2014/main" val="4181840111"/>
                    </a:ext>
                  </a:extLst>
                </a:gridCol>
                <a:gridCol w="1798054">
                  <a:extLst>
                    <a:ext uri="{9D8B030D-6E8A-4147-A177-3AD203B41FA5}">
                      <a16:colId xmlns:a16="http://schemas.microsoft.com/office/drawing/2014/main" val="2813807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2D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皮肤病变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2D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息肉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脑肿瘤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腹部多器官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57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ISIC2018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（训练）、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PH</a:t>
                      </a:r>
                      <a:r>
                        <a:rPr lang="en-US" altLang="zh-CN" baseline="3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（测试）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CVCClinicDB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Kvasir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EndoScene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CVC-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ColonDB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ETIS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MSD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Synapse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43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评估指标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Dice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系数、</a:t>
                      </a:r>
                      <a:r>
                        <a:rPr lang="en-US" altLang="zh-CN" b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IoU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HD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、模型参数量、计算量、推理时间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7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对比方法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通用图像分割方法、医学图像分割方法、基于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Transformer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的方法</a:t>
                      </a:r>
                    </a:p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329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6172531-0522-8CA2-A1AA-3B23BE07A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07" y="1613175"/>
            <a:ext cx="11405186" cy="471829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24A0A87-C25C-50E4-A21F-09A6F19C44C4}"/>
              </a:ext>
            </a:extLst>
          </p:cNvPr>
          <p:cNvSpPr txBox="1"/>
          <p:nvPr/>
        </p:nvSpPr>
        <p:spPr>
          <a:xfrm>
            <a:off x="913434" y="1051863"/>
            <a:ext cx="148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皮肤病变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49F6-6F1A-EE48-BD69-4A6643494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ABF96A8-4D01-6F60-6E8A-1289B7708F76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60FFD9E-B44A-E9CB-B76D-0AAB6C689631}"/>
              </a:ext>
            </a:extLst>
          </p:cNvPr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983836-A3F2-B4C6-324E-86E05171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37FB2B8-9571-0455-D2A6-011B44F09E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11D506-600A-5776-7DD4-60066A05A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88" y="1531178"/>
            <a:ext cx="5393827" cy="45202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8E32A0-ECC8-6F1B-E077-5899175FF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532" y="1531177"/>
            <a:ext cx="5270180" cy="44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7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676F0-E439-C41F-F35B-727151A1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9716AA-306A-579D-5FD2-078922502F01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6FB4861-73F2-9ABF-E6C2-8621F212E79A}"/>
              </a:ext>
            </a:extLst>
          </p:cNvPr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411641-7207-3A27-3A29-C80960C9A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FCC3D1C-901C-00A0-BEE4-FFF95C49D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D65E72-C88E-920F-355F-F1B3664ED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19" y="1858450"/>
            <a:ext cx="11767962" cy="35388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66E3314-C22C-6B64-764E-70AB8A6C418D}"/>
              </a:ext>
            </a:extLst>
          </p:cNvPr>
          <p:cNvSpPr txBox="1"/>
          <p:nvPr/>
        </p:nvSpPr>
        <p:spPr>
          <a:xfrm>
            <a:off x="913434" y="1116128"/>
            <a:ext cx="295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腹部多器官</a:t>
            </a:r>
          </a:p>
        </p:txBody>
      </p:sp>
    </p:spTree>
    <p:extLst>
      <p:ext uri="{BB962C8B-B14F-4D97-AF65-F5344CB8AC3E}">
        <p14:creationId xmlns:p14="http://schemas.microsoft.com/office/powerpoint/2010/main" val="2729009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8CC2A-2F0C-9A8E-80A5-62872C04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648CE3B-E5AD-01EC-C520-A33A41AFFDF9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C65F1CF-278B-413D-6845-204D5770C40C}"/>
              </a:ext>
            </a:extLst>
          </p:cNvPr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D7EADE-5CF9-5888-DD93-F2CAF8AEE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C982C400-8EF9-B60E-5303-EF8643F8B1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69D6B0-2404-79D7-15DB-E35D0FFEF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07" y="1112949"/>
            <a:ext cx="10433586" cy="51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4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F3F8D91-B499-7C15-ADED-6A3D22977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590982"/>
              </p:ext>
            </p:extLst>
          </p:nvPr>
        </p:nvGraphicFramePr>
        <p:xfrm>
          <a:off x="6464300" y="4217929"/>
          <a:ext cx="5299705" cy="21945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589323">
                  <a:extLst>
                    <a:ext uri="{9D8B030D-6E8A-4147-A177-3AD203B41FA5}">
                      <a16:colId xmlns:a16="http://schemas.microsoft.com/office/drawing/2014/main" val="1174980369"/>
                    </a:ext>
                  </a:extLst>
                </a:gridCol>
                <a:gridCol w="2710382">
                  <a:extLst>
                    <a:ext uri="{9D8B030D-6E8A-4147-A177-3AD203B41FA5}">
                      <a16:colId xmlns:a16="http://schemas.microsoft.com/office/drawing/2014/main" val="3323778596"/>
                    </a:ext>
                  </a:extLst>
                </a:gridCol>
              </a:tblGrid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改变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234185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Baseline (CE-Net)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原始</a:t>
                      </a:r>
                      <a:r>
                        <a:rPr 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CE-Net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485402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1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仅增加</a:t>
                      </a:r>
                      <a:r>
                        <a:rPr lang="en-US" altLang="zh-CN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个特征通道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309129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2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仅加入</a:t>
                      </a:r>
                      <a:r>
                        <a:rPr 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HIFA</a:t>
                      </a: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562852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3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仅加入</a:t>
                      </a:r>
                      <a:r>
                        <a:rPr 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MFII</a:t>
                      </a: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499360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4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HIFA + MFII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86465"/>
                  </a:ext>
                </a:extLst>
              </a:tr>
            </a:tbl>
          </a:graphicData>
        </a:graphic>
      </p:graphicFrame>
      <p:pic>
        <p:nvPicPr>
          <p:cNvPr id="30" name="图片 29">
            <a:extLst>
              <a:ext uri="{FF2B5EF4-FFF2-40B4-BE49-F238E27FC236}">
                <a16:creationId xmlns:a16="http://schemas.microsoft.com/office/drawing/2014/main" id="{A9BFD379-0417-4E3F-C836-3E0A0B040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44" y="1248432"/>
            <a:ext cx="11776228" cy="255279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7FC23F8-C1BA-CB69-48FC-70AE213B0291}"/>
              </a:ext>
            </a:extLst>
          </p:cNvPr>
          <p:cNvSpPr txBox="1"/>
          <p:nvPr/>
        </p:nvSpPr>
        <p:spPr>
          <a:xfrm>
            <a:off x="4666987" y="821030"/>
            <a:ext cx="358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验证各模块的有效性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C6B9C60-0515-9052-F61D-57B40E0A5461}"/>
              </a:ext>
            </a:extLst>
          </p:cNvPr>
          <p:cNvSpPr/>
          <p:nvPr/>
        </p:nvSpPr>
        <p:spPr>
          <a:xfrm>
            <a:off x="5207000" y="2806700"/>
            <a:ext cx="1257300" cy="2286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AF36275-F8C2-114F-2416-E93A6FA7CC6A}"/>
              </a:ext>
            </a:extLst>
          </p:cNvPr>
          <p:cNvSpPr/>
          <p:nvPr/>
        </p:nvSpPr>
        <p:spPr>
          <a:xfrm>
            <a:off x="1303845" y="3035300"/>
            <a:ext cx="1591756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893E010-C18A-0619-24ED-6C7AAFC5E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69" y="3766870"/>
            <a:ext cx="4054831" cy="30148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9549F-DF2E-B6CC-01AE-76AAF20CA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F7E9D93-1EF5-F576-ACE5-73CB974D4158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8AC02EF-6D74-9BDF-9CF3-D682E7789D78}"/>
              </a:ext>
            </a:extLst>
          </p:cNvPr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FCED79-5662-C3CD-8EB0-746D2CE63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563D9F4-779C-D6D6-C55D-D678874722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B9E0F2B-3AEE-50AF-F957-8728283B6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001823"/>
              </p:ext>
            </p:extLst>
          </p:nvPr>
        </p:nvGraphicFramePr>
        <p:xfrm>
          <a:off x="6464300" y="4217929"/>
          <a:ext cx="5299705" cy="21945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589323">
                  <a:extLst>
                    <a:ext uri="{9D8B030D-6E8A-4147-A177-3AD203B41FA5}">
                      <a16:colId xmlns:a16="http://schemas.microsoft.com/office/drawing/2014/main" val="1174980369"/>
                    </a:ext>
                  </a:extLst>
                </a:gridCol>
                <a:gridCol w="2710382">
                  <a:extLst>
                    <a:ext uri="{9D8B030D-6E8A-4147-A177-3AD203B41FA5}">
                      <a16:colId xmlns:a16="http://schemas.microsoft.com/office/drawing/2014/main" val="3323778596"/>
                    </a:ext>
                  </a:extLst>
                </a:gridCol>
              </a:tblGrid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模型变体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234185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5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两个连续的卷积层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485402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6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纯全局注意力模块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309129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7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HIFA</a:t>
                      </a: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（通道数减至</a:t>
                      </a:r>
                      <a:r>
                        <a:rPr lang="en-US" altLang="zh-CN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1/4</a:t>
                      </a: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562852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8</a:t>
                      </a:r>
                      <a:endParaRPr 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HIFA</a:t>
                      </a: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（通道数不减少）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499360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I²U-Net</a:t>
                      </a:r>
                      <a:r>
                        <a:rPr lang="zh-CN" alt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HIFA</a:t>
                      </a: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（通道数减至</a:t>
                      </a:r>
                      <a:r>
                        <a:rPr lang="en-US" altLang="zh-CN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1/2</a:t>
                      </a:r>
                      <a:r>
                        <a:rPr lang="zh-CN" alt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86465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056E4D9A-EF3E-78BF-DB4B-D7299ED2A79A}"/>
              </a:ext>
            </a:extLst>
          </p:cNvPr>
          <p:cNvSpPr txBox="1"/>
          <p:nvPr/>
        </p:nvSpPr>
        <p:spPr>
          <a:xfrm>
            <a:off x="1228368" y="4853544"/>
            <a:ext cx="4346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验证不同形式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的有效性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E57496-3C3D-84D2-EE0D-82E590DE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8" y="1245156"/>
            <a:ext cx="12032223" cy="256830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FF9222-2E02-8F9B-7BF4-E3970B9F6917}"/>
              </a:ext>
            </a:extLst>
          </p:cNvPr>
          <p:cNvSpPr/>
          <p:nvPr/>
        </p:nvSpPr>
        <p:spPr>
          <a:xfrm>
            <a:off x="1328287" y="3012707"/>
            <a:ext cx="1568918" cy="231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B4D013-1062-6E61-47BD-6BFC77051C58}"/>
              </a:ext>
            </a:extLst>
          </p:cNvPr>
          <p:cNvSpPr/>
          <p:nvPr/>
        </p:nvSpPr>
        <p:spPr>
          <a:xfrm>
            <a:off x="3529743" y="3429001"/>
            <a:ext cx="823426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93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2769E-F3FC-2269-72A1-AF050D11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A9CE27E-78C0-FC89-2C80-572C220F22DF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663E3BA-6C27-DEB4-C097-D3A0DD4CC60E}"/>
              </a:ext>
            </a:extLst>
          </p:cNvPr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826143-A6AC-E4E1-B5F8-003509418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E1F216C-C0E6-F79A-BDAD-5E55D5CF2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62F050F-715C-218C-9731-B3BC0FF6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14371"/>
              </p:ext>
            </p:extLst>
          </p:nvPr>
        </p:nvGraphicFramePr>
        <p:xfrm>
          <a:off x="6299200" y="4172209"/>
          <a:ext cx="5299705" cy="22860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589323">
                  <a:extLst>
                    <a:ext uri="{9D8B030D-6E8A-4147-A177-3AD203B41FA5}">
                      <a16:colId xmlns:a16="http://schemas.microsoft.com/office/drawing/2014/main" val="1174980369"/>
                    </a:ext>
                  </a:extLst>
                </a:gridCol>
                <a:gridCol w="2710382">
                  <a:extLst>
                    <a:ext uri="{9D8B030D-6E8A-4147-A177-3AD203B41FA5}">
                      <a16:colId xmlns:a16="http://schemas.microsoft.com/office/drawing/2014/main" val="3323778596"/>
                    </a:ext>
                  </a:extLst>
                </a:gridCol>
              </a:tblGrid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模型变体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参数设置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6234185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MFII†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残差单元中的卷积也改为共享权重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309129"/>
                  </a:ext>
                </a:extLst>
              </a:tr>
              <a:tr h="2871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MFII</a:t>
                      </a:r>
                      <a:r>
                        <a:rPr lang="en-US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状态路径的 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1x1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卷积不共享权重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298870"/>
                  </a:ext>
                </a:extLst>
              </a:tr>
              <a:tr h="1357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MFII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 dirty="0">
                          <a:solidFill>
                            <a:srgbClr val="0F1115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状态路径的 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1x1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卷积共享权重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562852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E0E1272D-EB70-34AA-F733-95D168E7DC41}"/>
              </a:ext>
            </a:extLst>
          </p:cNvPr>
          <p:cNvSpPr txBox="1"/>
          <p:nvPr/>
        </p:nvSpPr>
        <p:spPr>
          <a:xfrm>
            <a:off x="834668" y="4853544"/>
            <a:ext cx="449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MFII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内参数设置的有效性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1961DE-AA19-9A0D-01BD-AEA62F191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92" y="1213854"/>
            <a:ext cx="11328215" cy="242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5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467E0-77E3-E18F-956A-F2B674E4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05EC206-7E0E-F64A-B4FE-C2F7A5F0F522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2D45C66-0FB0-8753-72BF-6FB5B07E4F88}"/>
              </a:ext>
            </a:extLst>
          </p:cNvPr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32B5E8-88CF-1A97-ABC3-A57789273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E4DBFF5-49BA-9F2D-FB81-7827E6290D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CE8EF8D-9CFC-F605-031A-08F2D0D1B592}"/>
              </a:ext>
            </a:extLst>
          </p:cNvPr>
          <p:cNvSpPr txBox="1"/>
          <p:nvPr/>
        </p:nvSpPr>
        <p:spPr>
          <a:xfrm>
            <a:off x="669568" y="1627617"/>
            <a:ext cx="449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状态路径初始化矩阵的选择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27497D-BB66-10C2-E1F6-16F8A839A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2" y="2487235"/>
            <a:ext cx="12086895" cy="301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0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5478F-1E12-06DF-4EFE-6B100D786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66C6E67-CC3A-43C4-39B3-861C26C2BF00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DB36DB5-89C0-9D47-0808-F2260A01DC9A}"/>
              </a:ext>
            </a:extLst>
          </p:cNvPr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8E69FC-604A-FD3B-8F4A-E00F4AA27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6342593-85CA-14D5-C721-0BABBDD7B1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3E882C-EF1D-7DC1-83B8-BE0F0DE3B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194" y="1801376"/>
            <a:ext cx="6305611" cy="47629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E0D35F5-5123-62BC-BA79-E430B7C3D2FC}"/>
              </a:ext>
            </a:extLst>
          </p:cNvPr>
          <p:cNvSpPr txBox="1"/>
          <p:nvPr/>
        </p:nvSpPr>
        <p:spPr>
          <a:xfrm>
            <a:off x="752475" y="1195787"/>
            <a:ext cx="6102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使用预训练参数对模型性能的影响</a:t>
            </a:r>
          </a:p>
        </p:txBody>
      </p:sp>
    </p:spTree>
    <p:extLst>
      <p:ext uri="{BB962C8B-B14F-4D97-AF65-F5344CB8AC3E}">
        <p14:creationId xmlns:p14="http://schemas.microsoft.com/office/powerpoint/2010/main" val="1483930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作者简介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B8C92BB-CB90-AC63-9779-53C2FE0EA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353" y="977164"/>
            <a:ext cx="8421293" cy="561651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96FE4B0-494A-0832-DA2D-0494B7B03E6D}"/>
              </a:ext>
            </a:extLst>
          </p:cNvPr>
          <p:cNvSpPr/>
          <p:nvPr/>
        </p:nvSpPr>
        <p:spPr>
          <a:xfrm>
            <a:off x="2168165" y="5310130"/>
            <a:ext cx="8011421" cy="6499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DA823C-23CF-9FA9-CF3B-38B6871BEF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1085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880915" y="0"/>
            <a:ext cx="31108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2662096" y="3455347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765140" y="5079845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501783" y="3805931"/>
            <a:ext cx="9937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5400" b="1" dirty="0">
                <a:solidFill>
                  <a:srgbClr val="4472C4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汇报完毕，请老师同学批评指正！</a:t>
            </a:r>
          </a:p>
        </p:txBody>
      </p:sp>
      <p:sp>
        <p:nvSpPr>
          <p:cNvPr id="25" name="椭圆 24"/>
          <p:cNvSpPr/>
          <p:nvPr/>
        </p:nvSpPr>
        <p:spPr>
          <a:xfrm>
            <a:off x="5095186" y="649462"/>
            <a:ext cx="2123437" cy="2123436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2000">
                <a:srgbClr val="FFFFFF"/>
              </a:gs>
              <a:gs pos="100000">
                <a:srgbClr val="0070C0">
                  <a:tint val="0"/>
                </a:srgbClr>
              </a:gs>
            </a:gsLst>
            <a:lin ang="2700000" scaled="1"/>
            <a:tileRect/>
          </a:gradFill>
          <a:ln w="73025" cap="flat" cmpd="sng" algn="ctr">
            <a:solidFill>
              <a:srgbClr val="F2F2F2"/>
            </a:solidFill>
            <a:prstDash val="solid"/>
          </a:ln>
          <a:effectLst>
            <a:outerShdw blurRad="190500" dist="254000" dir="2699985" rotWithShape="0">
              <a:scrgbClr r="0" g="0" b="0">
                <a:alpha val="23000"/>
              </a:scrgbClr>
            </a:outerShdw>
          </a:effectLst>
        </p:spPr>
        <p:txBody>
          <a:bodyPr rtlCol="0" anchor="ctr"/>
          <a:lstStyle/>
          <a:p>
            <a:pPr algn="ctr" defTabSz="1088390">
              <a:defRPr/>
            </a:pPr>
            <a:endParaRPr lang="zh-CN" altLang="en-US" sz="3200" kern="0">
              <a:solidFill>
                <a:srgbClr val="000000"/>
              </a:solidFill>
              <a:latin typeface="Impact"/>
              <a:ea typeface="方正姚体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6" y="746331"/>
            <a:ext cx="2005547" cy="20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问题导入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D70847-6C99-1ADD-B787-26364C69E14B}"/>
              </a:ext>
            </a:extLst>
          </p:cNvPr>
          <p:cNvSpPr txBox="1"/>
          <p:nvPr/>
        </p:nvSpPr>
        <p:spPr>
          <a:xfrm>
            <a:off x="143244" y="1641765"/>
            <a:ext cx="58534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没有对网络层级之间的顺序关系进行建模，使当前网络层无法有效利用历史层的信息。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随着网络变深，编码器提取的特征越来越抽象，细节信息会逐渐丢失，导致在处理边界模糊、形状不规则的病变区域时效果不好。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U-Net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通过跳跃连接将浅层细节与深层语义融合，但两者之间存在巨大的语义差距。简单的拼接融合会导致特征图模糊，分割结果不佳。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93194C7-480D-B099-6A8C-42B4717DE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720" y="2076243"/>
            <a:ext cx="6090175" cy="2958465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A4E98EE-6579-0ECB-BCE9-BBEDBC40C5AA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AAE54-A259-D45E-A6F7-3D3C49A88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3EB017E-F091-E41B-818A-2D42B61BCD79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898EDFD-5B5B-2608-B32E-5706620A480F}"/>
              </a:ext>
            </a:extLst>
          </p:cNvPr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问题导入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9B5C43-692B-CA82-7D34-AB67433FA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B5F5715-DD29-DD6A-0476-7ACE53781D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95CE266-DE3E-9BAD-06D1-71CE622BBE98}"/>
              </a:ext>
            </a:extLst>
          </p:cNvPr>
          <p:cNvSpPr txBox="1"/>
          <p:nvPr/>
        </p:nvSpPr>
        <p:spPr>
          <a:xfrm>
            <a:off x="1387019" y="1594128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针对“细节丢失”和编码器和解码器之间的“语义鸿沟”的解决方案</a:t>
            </a:r>
          </a:p>
        </p:txBody>
      </p:sp>
      <p:sp>
        <p:nvSpPr>
          <p:cNvPr id="10" name="上箭头 1">
            <a:extLst>
              <a:ext uri="{FF2B5EF4-FFF2-40B4-BE49-F238E27FC236}">
                <a16:creationId xmlns:a16="http://schemas.microsoft.com/office/drawing/2014/main" id="{D96D9CAA-2248-A2D9-C445-88A7C8828474}"/>
              </a:ext>
            </a:extLst>
          </p:cNvPr>
          <p:cNvSpPr/>
          <p:nvPr/>
        </p:nvSpPr>
        <p:spPr>
          <a:xfrm flipV="1">
            <a:off x="5837554" y="2200548"/>
            <a:ext cx="516890" cy="79502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E2F7FA-72D6-5366-05A3-F5CD555D47F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293206" y="3448685"/>
            <a:ext cx="4683760" cy="2519045"/>
          </a:xfrm>
          <a:prstGeom prst="rect">
            <a:avLst/>
          </a:prstGeom>
          <a:noFill/>
          <a:ln w="19050">
            <a:solidFill>
              <a:srgbClr val="20386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622038-BD92-C3E4-FD84-FA8D27DD38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36046" y="3448685"/>
            <a:ext cx="4683760" cy="2519045"/>
          </a:xfrm>
          <a:prstGeom prst="rect">
            <a:avLst/>
          </a:prstGeom>
          <a:noFill/>
          <a:ln w="19050">
            <a:solidFill>
              <a:srgbClr val="20386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2185F8-645E-6182-D77C-FBE7FD8F3AA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58636" y="3763645"/>
            <a:ext cx="4165949" cy="1857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的思想结合，通过双路径结构和多功能信息交互模块（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MFII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），在每一层都让两路经进行交互、融合、更新，同时让当前层能重用和再探索历史信息。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5308C9-D07E-FC45-9668-F77AE8A3D4F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97665" y="3763645"/>
            <a:ext cx="4254799" cy="2085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在编码器和解码器之间引入整体信息融合与增强模块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(HIFA)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，将局部操作和全局操作嵌入到一个模块中，对编码器的最终输出进行全局性的信息增强和融合，确保输入解码器的起始特征本身包含清晰的边界和完整的结构。</a:t>
            </a:r>
          </a:p>
          <a:p>
            <a:pPr algn="just">
              <a:lnSpc>
                <a:spcPct val="130000"/>
              </a:lnSpc>
            </a:pPr>
            <a:endParaRPr lang="zh-CN" altLang="en-US" dirty="0"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7790AF-4462-364D-99D1-58FD335843D4}"/>
              </a:ext>
            </a:extLst>
          </p:cNvPr>
          <p:cNvSpPr txBox="1"/>
          <p:nvPr/>
        </p:nvSpPr>
        <p:spPr>
          <a:xfrm>
            <a:off x="6497665" y="2284219"/>
            <a:ext cx="3432719" cy="671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rgbClr val="0F11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让网络学习到同时包含低层细节和高层语义的全面特征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64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总体框架图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3D79DC3-9002-533A-1B75-163C269D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08" y="1070909"/>
            <a:ext cx="11010784" cy="54918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512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多功能信息交互模块（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MFII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061DEB-03D6-DC70-BBAB-ADAA81EA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43" y="1274461"/>
            <a:ext cx="5352494" cy="52475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134F55-8235-50DE-95B2-1DB23F64B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080" y="5112157"/>
            <a:ext cx="802291" cy="63673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FC582E6-7E41-5F36-9825-2C145FAB6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086107"/>
            <a:ext cx="4300248" cy="11912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425D3F5-227D-0A47-64C1-E928077C4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371" y="5101140"/>
            <a:ext cx="4597704" cy="67283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D0C001C-8339-40BD-B66C-84F538E18178}"/>
              </a:ext>
            </a:extLst>
          </p:cNvPr>
          <p:cNvSpPr txBox="1"/>
          <p:nvPr/>
        </p:nvSpPr>
        <p:spPr>
          <a:xfrm>
            <a:off x="5983551" y="1298227"/>
            <a:ext cx="6103344" cy="154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b="1" dirty="0">
                <a:solidFill>
                  <a:srgbClr val="0F11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sz="2000" b="1" i="0" dirty="0">
                <a:solidFill>
                  <a:srgbClr val="0F11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解决的问题：</a:t>
            </a:r>
            <a:r>
              <a:rPr lang="zh-CN" altLang="en-US" sz="2000" b="0" i="0" dirty="0">
                <a:solidFill>
                  <a:srgbClr val="0F11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每一层接收上一层的输出，但无法有效利用更早的历史信息。</a:t>
            </a:r>
          </a:p>
          <a:p>
            <a:pPr algn="l">
              <a:spcBef>
                <a:spcPts val="450"/>
              </a:spcBef>
              <a:spcAft>
                <a:spcPts val="1200"/>
              </a:spcAft>
            </a:pPr>
            <a:r>
              <a:rPr lang="zh-CN" altLang="en-US" sz="2000" b="1" i="0" dirty="0">
                <a:solidFill>
                  <a:srgbClr val="0F11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2000" b="0" i="0" dirty="0">
                <a:solidFill>
                  <a:srgbClr val="0F11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i="0" dirty="0">
                <a:solidFill>
                  <a:srgbClr val="0F11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实现跨路径交互，让当前层能够重用和再探索历史层的信息，从而学习更全面的特征。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6F31B2C-39EF-088D-1DD0-F223CEF32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410" y="108763"/>
            <a:ext cx="802291" cy="636738"/>
          </a:xfrm>
          <a:prstGeom prst="rect">
            <a:avLst/>
          </a:prstGeom>
        </p:spPr>
      </p:pic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8A6EDC11-818F-87DC-02DE-F5437D437A9E}"/>
              </a:ext>
            </a:extLst>
          </p:cNvPr>
          <p:cNvCxnSpPr>
            <a:cxnSpLocks/>
          </p:cNvCxnSpPr>
          <p:nvPr/>
        </p:nvCxnSpPr>
        <p:spPr>
          <a:xfrm>
            <a:off x="5618602" y="4505899"/>
            <a:ext cx="2627522" cy="716096"/>
          </a:xfrm>
          <a:prstGeom prst="bentConnector3">
            <a:avLst>
              <a:gd name="adj1" fmla="val 9989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27B76EB4-09B4-31C4-7171-3D6D66B32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8702" y="115755"/>
            <a:ext cx="690690" cy="629746"/>
          </a:xfrm>
          <a:prstGeom prst="rect">
            <a:avLst/>
          </a:prstGeom>
        </p:spPr>
      </p:pic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825B05B3-9E96-ABAB-EED5-3352AE4036FB}"/>
              </a:ext>
            </a:extLst>
          </p:cNvPr>
          <p:cNvCxnSpPr>
            <a:cxnSpLocks/>
          </p:cNvCxnSpPr>
          <p:nvPr/>
        </p:nvCxnSpPr>
        <p:spPr>
          <a:xfrm>
            <a:off x="5572649" y="4973772"/>
            <a:ext cx="4034059" cy="259240"/>
          </a:xfrm>
          <a:prstGeom prst="bentConnector3">
            <a:avLst>
              <a:gd name="adj1" fmla="val 99862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5E10691C-85F6-5D6D-D5CB-FB271EB2B955}"/>
              </a:ext>
            </a:extLst>
          </p:cNvPr>
          <p:cNvSpPr txBox="1"/>
          <p:nvPr/>
        </p:nvSpPr>
        <p:spPr>
          <a:xfrm>
            <a:off x="8923661" y="4135239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使用相同卷积权重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14BA308-50D9-2BAC-8C92-C987AF7BA2A5}"/>
                  </a:ext>
                </a:extLst>
              </p:cNvPr>
              <p:cNvSpPr txBox="1"/>
              <p:nvPr/>
            </p:nvSpPr>
            <p:spPr>
              <a:xfrm>
                <a:off x="1557552" y="2936590"/>
                <a:ext cx="2601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600" b="1" i="1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14BA308-50D9-2BAC-8C92-C987AF7BA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52" y="2936590"/>
                <a:ext cx="260199" cy="246221"/>
              </a:xfrm>
              <a:prstGeom prst="rect">
                <a:avLst/>
              </a:prstGeom>
              <a:blipFill>
                <a:blip r:embed="rId10"/>
                <a:stretch>
                  <a:fillRect l="-28571" r="-7143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CD8AB17-7010-135D-EE9B-0F5B0CDD695E}"/>
                  </a:ext>
                </a:extLst>
              </p:cNvPr>
              <p:cNvSpPr txBox="1"/>
              <p:nvPr/>
            </p:nvSpPr>
            <p:spPr>
              <a:xfrm>
                <a:off x="1981403" y="2937974"/>
                <a:ext cx="2601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600" b="1" i="1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CD8AB17-7010-135D-EE9B-0F5B0CDD6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403" y="2937974"/>
                <a:ext cx="260199" cy="246221"/>
              </a:xfrm>
              <a:prstGeom prst="rect">
                <a:avLst/>
              </a:prstGeom>
              <a:blipFill>
                <a:blip r:embed="rId11"/>
                <a:stretch>
                  <a:fillRect l="-25581" r="-6977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496F8-6A56-3B49-39A5-AF7AD60BC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F84E7B3-51C3-2EB8-ECB7-BDF06A185CD3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1B92E53-A707-AC3F-6A59-96ED75B84A21}"/>
              </a:ext>
            </a:extLst>
          </p:cNvPr>
          <p:cNvSpPr txBox="1"/>
          <p:nvPr/>
        </p:nvSpPr>
        <p:spPr>
          <a:xfrm>
            <a:off x="2168165" y="264321"/>
            <a:ext cx="5497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整体信息融合与增强模块（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HIFA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3385768-C1CC-64A4-DB8F-AB82076E0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0722BAA-5A32-F77D-0609-85E3D84473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F25BA12-4FD7-6885-1CB3-C26DD909090F}"/>
              </a:ext>
            </a:extLst>
          </p:cNvPr>
          <p:cNvSpPr txBox="1"/>
          <p:nvPr/>
        </p:nvSpPr>
        <p:spPr>
          <a:xfrm>
            <a:off x="512442" y="1112949"/>
            <a:ext cx="11167116" cy="154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b="1" i="0" dirty="0">
                <a:solidFill>
                  <a:srgbClr val="0F11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要解决的问题：</a:t>
            </a:r>
            <a:r>
              <a:rPr lang="zh-CN" altLang="en-US" sz="2000" i="0" dirty="0">
                <a:solidFill>
                  <a:srgbClr val="0F11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2000" i="0" dirty="0">
                <a:solidFill>
                  <a:srgbClr val="0F11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r>
              <a:rPr lang="zh-CN" altLang="en-US" sz="2000" i="0" dirty="0">
                <a:solidFill>
                  <a:srgbClr val="0F11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通常用两个简单的连续卷积层进行处理，难以有效融合多尺度上下文信息。</a:t>
            </a:r>
          </a:p>
          <a:p>
            <a:pPr>
              <a:spcBef>
                <a:spcPts val="450"/>
              </a:spcBef>
              <a:spcAft>
                <a:spcPts val="1200"/>
              </a:spcAft>
            </a:pPr>
            <a:r>
              <a:rPr lang="zh-CN" altLang="en-US" sz="2000" b="1" i="0" dirty="0">
                <a:solidFill>
                  <a:srgbClr val="0F111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2000" b="1" dirty="0">
                <a:solidFill>
                  <a:srgbClr val="0F11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rgbClr val="0F11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将局部操作和全局操作的优点结合起来，对编码器输出的特征进行全局性的增强和融合，再传输给解码器。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717E564-465E-0962-09C0-873EFD8A07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49" t="4575" r="1621" b="14572"/>
          <a:stretch>
            <a:fillRect/>
          </a:stretch>
        </p:blipFill>
        <p:spPr>
          <a:xfrm>
            <a:off x="1668090" y="3125176"/>
            <a:ext cx="9227591" cy="34019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0AA100F-12DF-12FB-EBC9-A71DB630C584}"/>
              </a:ext>
            </a:extLst>
          </p:cNvPr>
          <p:cNvSpPr txBox="1"/>
          <p:nvPr/>
        </p:nvSpPr>
        <p:spPr>
          <a:xfrm>
            <a:off x="3006218" y="27154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空间金字塔池化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A8C8BB-2811-31FD-FDAE-671AC3EAC4C0}"/>
              </a:ext>
            </a:extLst>
          </p:cNvPr>
          <p:cNvSpPr txBox="1"/>
          <p:nvPr/>
        </p:nvSpPr>
        <p:spPr>
          <a:xfrm>
            <a:off x="7764747" y="27154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多尺度空洞卷积</a:t>
            </a:r>
          </a:p>
        </p:txBody>
      </p:sp>
    </p:spTree>
    <p:extLst>
      <p:ext uri="{BB962C8B-B14F-4D97-AF65-F5344CB8AC3E}">
        <p14:creationId xmlns:p14="http://schemas.microsoft.com/office/powerpoint/2010/main" val="269761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168165" y="264321"/>
            <a:ext cx="5497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整体信息融合与增强模块（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HIFA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3C8013-F368-AC73-27BF-2D2468EB3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44" y="1391278"/>
            <a:ext cx="5462259" cy="43999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529193-D073-78AA-4487-E8DB936A5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870" y="1520580"/>
            <a:ext cx="5211144" cy="10674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16665C-8E86-CA68-1BDD-E394B774D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870" y="2927003"/>
            <a:ext cx="5857025" cy="61359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D88C936-BAEF-3B86-A634-174902C481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49" t="4575" r="1621" b="4759"/>
          <a:stretch>
            <a:fillRect/>
          </a:stretch>
        </p:blipFill>
        <p:spPr>
          <a:xfrm>
            <a:off x="5341370" y="3879577"/>
            <a:ext cx="6850630" cy="2832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96DD30-7A66-0713-33D3-81D7DC8BED43}"/>
                  </a:ext>
                </a:extLst>
              </p:cNvPr>
              <p:cNvSpPr txBox="1"/>
              <p:nvPr/>
            </p:nvSpPr>
            <p:spPr>
              <a:xfrm>
                <a:off x="4706931" y="3973798"/>
                <a:ext cx="5410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lang="zh-CN" altLang="en-US" sz="1600" b="1" i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96DD30-7A66-0713-33D3-81D7DC8BE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31" y="3973798"/>
                <a:ext cx="541046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D90368F7-F9E4-388E-7BFE-DF1CDBB6DEA9}"/>
              </a:ext>
            </a:extLst>
          </p:cNvPr>
          <p:cNvSpPr txBox="1"/>
          <p:nvPr/>
        </p:nvSpPr>
        <p:spPr>
          <a:xfrm>
            <a:off x="8665513" y="221869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一样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E2FE47CC-A605-3F0F-3C02-F855F5FB9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550" y="4771711"/>
            <a:ext cx="1087525" cy="27899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708050F-25D2-E2D7-63D0-60B58B3F05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550" y="2290385"/>
            <a:ext cx="1087525" cy="29763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F19D593-04C2-DC22-E8E6-0992624CDF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2004" y="5651492"/>
            <a:ext cx="2444876" cy="27941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AA43EA6-9316-0BCE-8D2C-139EE35141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550" y="5403829"/>
            <a:ext cx="863644" cy="30481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F86727A6-C466-6653-1B4E-6A4E9A964F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3169" y="4783497"/>
            <a:ext cx="1087525" cy="2642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78CB55D-4E39-8A44-3AE0-27806898A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139" y="1892418"/>
            <a:ext cx="7363996" cy="307316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2,&quot;left&quot;:79.3,&quot;top&quot;:90.75,&quot;width&quot;:769.2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2,&quot;left&quot;:79.3,&quot;top&quot;:90.75,&quot;width&quot;:769.2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2,&quot;left&quot;:79.3,&quot;top&quot;:90.75,&quot;width&quot;:769.2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2,&quot;left&quot;:79.3,&quot;top&quot;:90.75,&quot;width&quot;:769.2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676</Words>
  <Application>Microsoft Office PowerPoint</Application>
  <PresentationFormat>宽屏</PresentationFormat>
  <Paragraphs>116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微软雅黑</vt:lpstr>
      <vt:lpstr>Arial</vt:lpstr>
      <vt:lpstr>Calibri</vt:lpstr>
      <vt:lpstr>Calibri Light</vt:lpstr>
      <vt:lpstr>Cambria Math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演示文稿3</dc:title>
  <dc:creator>LYK</dc:creator>
  <cp:lastModifiedBy>木 乔</cp:lastModifiedBy>
  <cp:revision>62</cp:revision>
  <dcterms:created xsi:type="dcterms:W3CDTF">2016-04-09T13:02:00Z</dcterms:created>
  <dcterms:modified xsi:type="dcterms:W3CDTF">2025-11-08T08:28:16Z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